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1FC"/>
    <a:srgbClr val="FEEDFB"/>
    <a:srgbClr val="FDE5F9"/>
    <a:srgbClr val="FABBEE"/>
    <a:srgbClr val="FCD6F5"/>
    <a:srgbClr val="CCFFE1"/>
    <a:srgbClr val="F7CDF6"/>
    <a:srgbClr val="FFD8FF"/>
    <a:srgbClr val="FF00FF"/>
    <a:srgbClr val="F3F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13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1699" y="-2376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2918580" cy="494310"/>
          </a:xfrm>
          <a:prstGeom prst="rect">
            <a:avLst/>
          </a:prstGeom>
        </p:spPr>
        <p:txBody>
          <a:bodyPr vert="horz" lIns="87509" tIns="43754" rIns="87509" bIns="43754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679" y="5"/>
            <a:ext cx="2918579" cy="494310"/>
          </a:xfrm>
          <a:prstGeom prst="rect">
            <a:avLst/>
          </a:prstGeom>
        </p:spPr>
        <p:txBody>
          <a:bodyPr vert="horz" lIns="87509" tIns="43754" rIns="87509" bIns="43754" rtlCol="0"/>
          <a:lstStyle>
            <a:lvl1pPr algn="r">
              <a:defRPr sz="1100"/>
            </a:lvl1pPr>
          </a:lstStyle>
          <a:p>
            <a:fld id="{328DBBEF-F3BF-45F9-99D9-75B94285D69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1900"/>
            <a:ext cx="23050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09" tIns="43754" rIns="87509" bIns="437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29" y="4748747"/>
            <a:ext cx="5388610" cy="3884086"/>
          </a:xfrm>
          <a:prstGeom prst="rect">
            <a:avLst/>
          </a:prstGeom>
        </p:spPr>
        <p:txBody>
          <a:bodyPr vert="horz" lIns="87509" tIns="43754" rIns="87509" bIns="437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2006"/>
            <a:ext cx="2918580" cy="494310"/>
          </a:xfrm>
          <a:prstGeom prst="rect">
            <a:avLst/>
          </a:prstGeom>
        </p:spPr>
        <p:txBody>
          <a:bodyPr vert="horz" lIns="87509" tIns="43754" rIns="87509" bIns="43754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679" y="9372006"/>
            <a:ext cx="2918579" cy="494310"/>
          </a:xfrm>
          <a:prstGeom prst="rect">
            <a:avLst/>
          </a:prstGeom>
        </p:spPr>
        <p:txBody>
          <a:bodyPr vert="horz" lIns="87509" tIns="43754" rIns="87509" bIns="43754" rtlCol="0" anchor="b"/>
          <a:lstStyle>
            <a:lvl1pPr algn="r">
              <a:defRPr sz="1100"/>
            </a:lvl1pPr>
          </a:lstStyle>
          <a:p>
            <a:fld id="{722C7737-E2AB-4FB9-8B81-74F35ABB3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84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97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28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440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13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58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8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83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4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14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4AD6-280C-4BBB-83C0-E85217BE47A7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48E92-DBDB-44FD-96C5-EFE1B7E37C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35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A9CC10-38FE-4EFD-B533-9AE3A12C3149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83166" y="2860340"/>
            <a:ext cx="6510385" cy="260268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●</a:t>
            </a: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募集期間：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令和６年６月１日から</a:t>
            </a:r>
            <a:r>
              <a:rPr lang="ja-JP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令和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６</a:t>
            </a:r>
            <a:r>
              <a:rPr lang="ja-JP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年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７</a:t>
            </a:r>
            <a:r>
              <a:rPr lang="ja-JP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r>
              <a:rPr lang="en-US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１</a:t>
            </a:r>
            <a:r>
              <a:rPr lang="ja-JP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日</a:t>
            </a: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まで</a:t>
            </a: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300113" y="7685000"/>
            <a:ext cx="4414991" cy="796500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●応募方法：①郵送による提出　②都市計画課窓口へ提出</a:t>
            </a:r>
            <a:endParaRPr lang="en-US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　　　　：本書類に必要事項を記入の上、提出ください　</a:t>
            </a:r>
            <a:endParaRPr lang="en-US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●応募用紙：市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HP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都市計画課内お知らせ又は都市計画課窓口</a:t>
            </a:r>
            <a:endParaRPr lang="en-US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6" name="サブタイトル 2"/>
          <p:cNvSpPr txBox="1">
            <a:spLocks/>
          </p:cNvSpPr>
          <p:nvPr/>
        </p:nvSpPr>
        <p:spPr>
          <a:xfrm>
            <a:off x="300113" y="8526708"/>
            <a:ext cx="6491336" cy="1334083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●応募先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問合せ先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</a:p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〒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906-8501</a:t>
            </a: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宮古島市平良字西里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1140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番地　</a:t>
            </a:r>
            <a:endParaRPr lang="en-US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宮古島市役所　建設部　都市計画課　都市整備係 </a:t>
            </a: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行</a:t>
            </a:r>
          </a:p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TEL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：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0980-73-4585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（内線：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2810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）　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FAX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：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0980-73-1081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endParaRPr lang="en-US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/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Mail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：</a:t>
            </a:r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2222.kazuma@city.miyakojima.lg.jp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担当：新里</a:t>
            </a:r>
          </a:p>
        </p:txBody>
      </p:sp>
      <p:sp>
        <p:nvSpPr>
          <p:cNvPr id="19" name="AutoShape 2" descr="QRコード"/>
          <p:cNvSpPr>
            <a:spLocks noChangeAspect="1" noChangeArrowheads="1"/>
          </p:cNvSpPr>
          <p:nvPr/>
        </p:nvSpPr>
        <p:spPr bwMode="auto">
          <a:xfrm>
            <a:off x="-2065963" y="2238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3" name="サブタイトル 2"/>
          <p:cNvSpPr txBox="1">
            <a:spLocks/>
          </p:cNvSpPr>
          <p:nvPr/>
        </p:nvSpPr>
        <p:spPr>
          <a:xfrm>
            <a:off x="7603919" y="7508509"/>
            <a:ext cx="6619970" cy="679309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latin typeface="+mn-ea"/>
              </a:rPr>
              <a:t>　</a:t>
            </a:r>
            <a:endParaRPr lang="en-US" altLang="ja-JP" sz="1400" dirty="0">
              <a:latin typeface="+mn-ea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462512"/>
              </p:ext>
            </p:extLst>
          </p:nvPr>
        </p:nvGraphicFramePr>
        <p:xfrm>
          <a:off x="203959" y="3233550"/>
          <a:ext cx="6491525" cy="667777"/>
        </p:xfrm>
        <a:graphic>
          <a:graphicData uri="http://schemas.openxmlformats.org/drawingml/2006/table">
            <a:tbl>
              <a:tblPr firstRow="1" firstCol="1" bandRow="1"/>
              <a:tblGrid>
                <a:gridCol w="6491525">
                  <a:extLst>
                    <a:ext uri="{9D8B030D-6E8A-4147-A177-3AD203B41FA5}">
                      <a16:colId xmlns:a16="http://schemas.microsoft.com/office/drawing/2014/main" val="279090698"/>
                    </a:ext>
                  </a:extLst>
                </a:gridCol>
              </a:tblGrid>
              <a:tr h="179214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1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サブテーマ</a:t>
                      </a:r>
                      <a:r>
                        <a:rPr lang="ja-JP" altLang="en-US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lang="en-US" altLang="ja-JP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分かりやすく、テンポが良いもの</a:t>
                      </a:r>
                      <a:r>
                        <a:rPr lang="en-US" altLang="ja-JP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)</a:t>
                      </a:r>
                      <a:endParaRPr lang="ja-JP" altLang="en-US" sz="900" b="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メイリオ" panose="020B0604030504040204" pitchFamily="50" charset="-128"/>
                      </a:endParaRPr>
                    </a:p>
                  </a:txBody>
                  <a:tcPr marL="74130" marR="7413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735723"/>
                  </a:ext>
                </a:extLst>
              </a:tr>
              <a:tr h="4392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 </a:t>
                      </a:r>
                      <a:endParaRPr 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74130" marR="7413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4203"/>
                  </a:ext>
                </a:extLst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247364"/>
              </p:ext>
            </p:extLst>
          </p:nvPr>
        </p:nvGraphicFramePr>
        <p:xfrm>
          <a:off x="174554" y="5586730"/>
          <a:ext cx="6499461" cy="1483456"/>
        </p:xfrm>
        <a:graphic>
          <a:graphicData uri="http://schemas.openxmlformats.org/drawingml/2006/table">
            <a:tbl>
              <a:tblPr firstRow="1" firstCol="1" bandRow="1"/>
              <a:tblGrid>
                <a:gridCol w="1363616">
                  <a:extLst>
                    <a:ext uri="{9D8B030D-6E8A-4147-A177-3AD203B41FA5}">
                      <a16:colId xmlns:a16="http://schemas.microsoft.com/office/drawing/2014/main" val="1240465218"/>
                    </a:ext>
                  </a:extLst>
                </a:gridCol>
                <a:gridCol w="2404572">
                  <a:extLst>
                    <a:ext uri="{9D8B030D-6E8A-4147-A177-3AD203B41FA5}">
                      <a16:colId xmlns:a16="http://schemas.microsoft.com/office/drawing/2014/main" val="3491726586"/>
                    </a:ext>
                  </a:extLst>
                </a:gridCol>
                <a:gridCol w="915246">
                  <a:extLst>
                    <a:ext uri="{9D8B030D-6E8A-4147-A177-3AD203B41FA5}">
                      <a16:colId xmlns:a16="http://schemas.microsoft.com/office/drawing/2014/main" val="3232127907"/>
                    </a:ext>
                  </a:extLst>
                </a:gridCol>
                <a:gridCol w="147254">
                  <a:extLst>
                    <a:ext uri="{9D8B030D-6E8A-4147-A177-3AD203B41FA5}">
                      <a16:colId xmlns:a16="http://schemas.microsoft.com/office/drawing/2014/main" val="2020733082"/>
                    </a:ext>
                  </a:extLst>
                </a:gridCol>
                <a:gridCol w="1668773">
                  <a:extLst>
                    <a:ext uri="{9D8B030D-6E8A-4147-A177-3AD203B41FA5}">
                      <a16:colId xmlns:a16="http://schemas.microsoft.com/office/drawing/2014/main" val="749750844"/>
                    </a:ext>
                  </a:extLst>
                </a:gridCol>
              </a:tblGrid>
              <a:tr h="198430">
                <a:tc>
                  <a:txBody>
                    <a:bodyPr/>
                    <a:lstStyle/>
                    <a:p>
                      <a:pPr marL="304800" indent="-3048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8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ふりがな</a:t>
                      </a:r>
                      <a:endParaRPr lang="ja-JP" sz="8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353851"/>
                  </a:ext>
                </a:extLst>
              </a:tr>
              <a:tr h="280238">
                <a:tc>
                  <a:txBody>
                    <a:bodyPr/>
                    <a:lstStyle/>
                    <a:p>
                      <a:pPr marL="304800" indent="-3048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名</a:t>
                      </a:r>
                      <a:r>
                        <a:rPr lang="ja-JP" altLang="en-US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前</a:t>
                      </a:r>
                      <a:endParaRPr lang="ja-JP" sz="10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128715"/>
                  </a:ext>
                </a:extLst>
              </a:tr>
              <a:tr h="345286">
                <a:tc>
                  <a:txBody>
                    <a:bodyPr/>
                    <a:lstStyle/>
                    <a:p>
                      <a:pPr marL="304800" indent="-3048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学校名</a:t>
                      </a:r>
                      <a:r>
                        <a:rPr lang="en-US" alt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学年</a:t>
                      </a:r>
                      <a:r>
                        <a:rPr lang="en-US" alt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)</a:t>
                      </a:r>
                      <a:r>
                        <a:rPr lang="ja-JP" altLang="en-US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・所属</a:t>
                      </a:r>
                      <a:endParaRPr lang="ja-JP" sz="10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125331"/>
                  </a:ext>
                </a:extLst>
              </a:tr>
              <a:tr h="359728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住</a:t>
                      </a:r>
                      <a:r>
                        <a:rPr lang="ja-JP" altLang="en-US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所　</a:t>
                      </a:r>
                      <a:r>
                        <a:rPr lang="ja-JP" altLang="en-US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　　</a:t>
                      </a:r>
                      <a:endParaRPr lang="ja-JP" sz="10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〒　　　　　　－</a:t>
                      </a:r>
                      <a:endParaRPr lang="ja-JP" alt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049472"/>
                  </a:ext>
                </a:extLst>
              </a:tr>
              <a:tr h="299774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電話番号　　　</a:t>
                      </a:r>
                      <a:r>
                        <a:rPr lang="ja-JP" altLang="en-US" sz="1000" b="1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sz="10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（　　　　　　　）　　　　　　　　　　－</a:t>
                      </a:r>
                      <a:endParaRPr 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30985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 flipH="1">
            <a:off x="270271" y="231048"/>
            <a:ext cx="6551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沖縄都市緑化祭</a:t>
            </a:r>
            <a:r>
              <a:rPr kumimoji="1" lang="en-US" altLang="ja-JP" sz="36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in</a:t>
            </a:r>
            <a:r>
              <a:rPr kumimoji="1" lang="ja-JP" altLang="en-US" sz="36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宮古島市</a:t>
            </a:r>
            <a:endParaRPr kumimoji="1" lang="en-US" altLang="ja-JP" sz="32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1181401" y="1412398"/>
            <a:ext cx="4536640" cy="1180699"/>
          </a:xfrm>
          <a:prstGeom prst="rect">
            <a:avLst/>
          </a:prstGeom>
          <a:noFill/>
          <a:ln w="41275">
            <a:noFill/>
          </a:ln>
        </p:spPr>
        <p:txBody>
          <a:bodyPr wrap="square" lIns="36000" tIns="36000" rIns="72000" bIns="36000" rtlCol="0" anchor="ctr" anchorCtr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大募集 </a:t>
            </a:r>
            <a:r>
              <a:rPr kumimoji="1" lang="en-US" altLang="ja-JP" sz="7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!</a:t>
            </a:r>
            <a:endParaRPr kumimoji="1" lang="ja-JP" altLang="en-US" sz="7200" b="1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366041"/>
              </p:ext>
            </p:extLst>
          </p:nvPr>
        </p:nvGraphicFramePr>
        <p:xfrm>
          <a:off x="174554" y="4631233"/>
          <a:ext cx="6491525" cy="711078"/>
        </p:xfrm>
        <a:graphic>
          <a:graphicData uri="http://schemas.openxmlformats.org/drawingml/2006/table">
            <a:tbl>
              <a:tblPr firstRow="1" firstCol="1" bandRow="1"/>
              <a:tblGrid>
                <a:gridCol w="6491525">
                  <a:extLst>
                    <a:ext uri="{9D8B030D-6E8A-4147-A177-3AD203B41FA5}">
                      <a16:colId xmlns:a16="http://schemas.microsoft.com/office/drawing/2014/main" val="279090698"/>
                    </a:ext>
                  </a:extLst>
                </a:gridCol>
              </a:tblGrid>
              <a:tr h="243356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サブテーマへの思いや理由についてご記入ください。　</a:t>
                      </a:r>
                      <a:r>
                        <a:rPr lang="en-US" altLang="ja-JP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審査時の参考とさせていただきます。</a:t>
                      </a:r>
                      <a:r>
                        <a:rPr lang="en-US" altLang="ja-JP" sz="900" b="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)</a:t>
                      </a:r>
                      <a:endParaRPr lang="ja-JP" sz="700" b="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74130" marR="7413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735723"/>
                  </a:ext>
                </a:extLst>
              </a:tr>
              <a:tr h="467722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メイリオ" panose="020B0604030504040204" pitchFamily="50" charset="-128"/>
                        </a:rPr>
                        <a:t> </a:t>
                      </a:r>
                      <a:endParaRPr 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74130" marR="7413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4203"/>
                  </a:ext>
                </a:extLst>
              </a:tr>
            </a:tbl>
          </a:graphicData>
        </a:graphic>
      </p:graphicFrame>
      <p:sp>
        <p:nvSpPr>
          <p:cNvPr id="39" name="サブタイトル 2"/>
          <p:cNvSpPr txBox="1">
            <a:spLocks/>
          </p:cNvSpPr>
          <p:nvPr/>
        </p:nvSpPr>
        <p:spPr>
          <a:xfrm>
            <a:off x="174554" y="7157291"/>
            <a:ext cx="7658092" cy="52770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優秀賞</a:t>
            </a:r>
            <a:r>
              <a:rPr lang="ja-JP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者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は「令和６年度沖縄都市緑化祭</a:t>
            </a:r>
            <a:r>
              <a:rPr lang="en-US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in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宮古島市」</a:t>
            </a:r>
            <a:r>
              <a:rPr lang="en-US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令和６年１０月</a:t>
            </a:r>
            <a:r>
              <a:rPr lang="en-US" altLang="ja-JP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r>
              <a:rPr lang="ja-JP" altLang="en-US" sz="12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式典にて表彰します。</a:t>
            </a:r>
            <a:r>
              <a:rPr lang="ja-JP" altLang="en-US" sz="10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 </a:t>
            </a:r>
            <a:endParaRPr lang="en-US" altLang="ja-JP" sz="105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/>
            <a:r>
              <a:rPr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※</a:t>
            </a:r>
            <a:r>
              <a:rPr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 ご記入いただきました個人情報は、入賞時の連絡等の目的にのみ利用させていただきます</a:t>
            </a:r>
            <a:r>
              <a:rPr lang="ja-JP" altLang="en-US" sz="1050" dirty="0">
                <a:latin typeface="游明朝" panose="02020400000000000000" pitchFamily="18" charset="-128"/>
                <a:ea typeface="游明朝" panose="02020400000000000000" pitchFamily="18" charset="-128"/>
              </a:rPr>
              <a:t>。</a:t>
            </a:r>
            <a:endParaRPr lang="en-US" altLang="ja-JP" sz="105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B421EE-BDE3-411D-A545-5F8AD6822AD8}"/>
              </a:ext>
            </a:extLst>
          </p:cNvPr>
          <p:cNvSpPr txBox="1"/>
          <p:nvPr/>
        </p:nvSpPr>
        <p:spPr>
          <a:xfrm>
            <a:off x="-31544" y="2572534"/>
            <a:ext cx="69037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游明朝" panose="02020400000000000000" pitchFamily="18" charset="-128"/>
                <a:ea typeface="游明朝" panose="02020400000000000000" pitchFamily="18" charset="-128"/>
              </a:rPr>
              <a:t>沖縄県民の緑化意識の高揚を図り都市緑化を推進するため、今年度の都市緑化祭のサブテーマを募集します</a:t>
            </a:r>
          </a:p>
        </p:txBody>
      </p:sp>
      <p:sp>
        <p:nvSpPr>
          <p:cNvPr id="17" name="サブタイトル 2">
            <a:extLst>
              <a:ext uri="{FF2B5EF4-FFF2-40B4-BE49-F238E27FC236}">
                <a16:creationId xmlns:a16="http://schemas.microsoft.com/office/drawing/2014/main" id="{BB18D5EB-7CFB-4BDC-8077-DC8880473948}"/>
              </a:ext>
            </a:extLst>
          </p:cNvPr>
          <p:cNvSpPr txBox="1">
            <a:spLocks/>
          </p:cNvSpPr>
          <p:nvPr/>
        </p:nvSpPr>
        <p:spPr>
          <a:xfrm>
            <a:off x="174554" y="4000210"/>
            <a:ext cx="5949064" cy="527709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【</a:t>
            </a:r>
            <a:r>
              <a:rPr lang="ja-JP" altLang="en-US" sz="1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参考</a:t>
            </a:r>
            <a:r>
              <a:rPr lang="en-US" altLang="ja-JP" sz="1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】</a:t>
            </a:r>
            <a:r>
              <a:rPr lang="ja-JP" altLang="en-US" sz="1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令和４年度　「りっか！緑化！ティーダ歓々！ 」</a:t>
            </a:r>
            <a:endParaRPr lang="en-US" altLang="ja-JP" sz="1200" b="1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/>
            <a:r>
              <a:rPr lang="ja-JP" altLang="en-US" sz="1200" b="1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                令和５年度　「緑いっぱい　生き物いっぱい　僕も地球も　元気いっぱい」</a:t>
            </a:r>
            <a:endParaRPr lang="en-US" altLang="ja-JP" sz="1200" b="1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94A01B7-002F-4E2F-BD9C-63FD9F7BD6DF}"/>
              </a:ext>
            </a:extLst>
          </p:cNvPr>
          <p:cNvSpPr txBox="1"/>
          <p:nvPr/>
        </p:nvSpPr>
        <p:spPr>
          <a:xfrm flipH="1">
            <a:off x="4389172" y="829410"/>
            <a:ext cx="2320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サブテーマ</a:t>
            </a:r>
            <a:endParaRPr kumimoji="1" lang="en-US" altLang="ja-JP" sz="32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5697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325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P丸ゴシック体E</vt:lpstr>
      <vt:lpstr>メイリオ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那覇市役所</dc:creator>
  <cp:lastModifiedBy>新里　一真</cp:lastModifiedBy>
  <cp:revision>54</cp:revision>
  <cp:lastPrinted>2024-06-20T00:40:23Z</cp:lastPrinted>
  <dcterms:created xsi:type="dcterms:W3CDTF">2023-05-18T04:59:08Z</dcterms:created>
  <dcterms:modified xsi:type="dcterms:W3CDTF">2024-06-27T08:43:40Z</dcterms:modified>
</cp:coreProperties>
</file>